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00" r:id="rId4"/>
    <p:sldId id="260" r:id="rId5"/>
    <p:sldId id="323" r:id="rId6"/>
    <p:sldId id="324" r:id="rId7"/>
    <p:sldId id="317" r:id="rId8"/>
    <p:sldId id="326" r:id="rId9"/>
    <p:sldId id="327" r:id="rId10"/>
    <p:sldId id="341" r:id="rId11"/>
    <p:sldId id="328" r:id="rId12"/>
    <p:sldId id="329" r:id="rId13"/>
    <p:sldId id="330" r:id="rId14"/>
    <p:sldId id="340" r:id="rId15"/>
    <p:sldId id="331" r:id="rId16"/>
    <p:sldId id="332" r:id="rId17"/>
    <p:sldId id="333" r:id="rId18"/>
    <p:sldId id="318" r:id="rId19"/>
    <p:sldId id="335" r:id="rId20"/>
    <p:sldId id="336" r:id="rId21"/>
    <p:sldId id="337" r:id="rId22"/>
    <p:sldId id="338" r:id="rId23"/>
    <p:sldId id="339" r:id="rId24"/>
    <p:sldId id="325" r:id="rId25"/>
    <p:sldId id="321" r:id="rId26"/>
    <p:sldId id="343" r:id="rId27"/>
    <p:sldId id="344" r:id="rId28"/>
    <p:sldId id="345" r:id="rId29"/>
    <p:sldId id="347" r:id="rId30"/>
    <p:sldId id="322" r:id="rId31"/>
    <p:sldId id="342" r:id="rId32"/>
    <p:sldId id="313" r:id="rId33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35"/>
      <p:bold r:id="rId36"/>
    </p:embeddedFont>
    <p:embeddedFont>
      <p:font typeface="-윤고딕320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함초롬바탕" panose="02030604000101010101" pitchFamily="18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38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02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1213-493D-4089-A078-92296F809756}" type="datetimeFigureOut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D7AF8-3340-49D6-B447-28507AF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2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D7AF8-3340-49D6-B447-28507AFBAD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9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AACB-E234-4346-BF21-63B2AD1D01C8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11CC7-155A-4ABA-AF01-9ACDE0D053A0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7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E8E-3F73-41FC-82DD-A2E562159999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1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0464-C1B0-4035-A32C-D79367745E01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1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A7E3-4BF4-4DEC-80FA-92816FA38D51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7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1D20-8FA5-4E5F-B27C-44C007A055A3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9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42B1-8CD7-4E53-B1E5-C5C9F8DA92F4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0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0B07F-79C4-48BB-942F-8E2848A4612A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206C-AA2E-43BB-9A49-5295F3125BA0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9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9B4C-F497-4753-B682-B265FB2F7F47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44646-8161-4EDD-B36F-F12C35BCAEEF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DDAC1-060D-42D0-92F3-6ADDE72E6885}" type="datetime1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5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4A060A-55E0-4C54-AFE6-1C3C36A3418D}"/>
              </a:ext>
            </a:extLst>
          </p:cNvPr>
          <p:cNvSpPr/>
          <p:nvPr/>
        </p:nvSpPr>
        <p:spPr>
          <a:xfrm>
            <a:off x="2654696" y="1689705"/>
            <a:ext cx="3764034" cy="376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819449"/>
            <a:ext cx="3519217" cy="3519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2712234" y="3094668"/>
            <a:ext cx="3634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자동 </a:t>
            </a:r>
            <a:r>
              <a:rPr lang="ko-KR" altLang="en-US" sz="28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무빙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카메라를 연동한 </a:t>
            </a:r>
            <a:r>
              <a:rPr lang="ko-KR" altLang="en-US" sz="28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운동관리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앱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2936338" y="5810315"/>
            <a:ext cx="318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이창석 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서정현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박주환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8097" y="6581001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64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512659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회원 정보 관리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9079" y="1771143"/>
            <a:ext cx="1623156" cy="256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60" y="1556396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212572" y="5445216"/>
            <a:ext cx="48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회원의 정보가 나오며 정보를 수정할 수 있다</a:t>
            </a:r>
            <a:r>
              <a:rPr lang="en-US" altLang="ko-KR" b="1" dirty="0" smtClean="0">
                <a:latin typeface="+mn-ea"/>
              </a:rPr>
              <a:t>.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18227" y="1771142"/>
            <a:ext cx="1622854" cy="256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이름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이창석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주소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서울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나이 </a:t>
            </a:r>
            <a:r>
              <a:rPr lang="en-US" altLang="ko-KR" sz="1600" dirty="0" smtClean="0">
                <a:solidFill>
                  <a:schemeClr val="tx1"/>
                </a:solidFill>
              </a:rPr>
              <a:t>: 25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180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체중 </a:t>
            </a:r>
            <a:r>
              <a:rPr lang="en-US" altLang="ko-KR" sz="1600" dirty="0" smtClean="0">
                <a:solidFill>
                  <a:schemeClr val="tx1"/>
                </a:solidFill>
              </a:rPr>
              <a:t>: 70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성별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7449" y="4830420"/>
            <a:ext cx="1446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(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수정가능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10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69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31372" y="1911186"/>
            <a:ext cx="8416793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267849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7381" y="2090066"/>
            <a:ext cx="8050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+mn-ea"/>
              </a:rPr>
              <a:t>일별 운동 계획이 제공되며 각 운동마다 체크리스트를 제공하여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체크에 따라 완료 정도</a:t>
            </a:r>
            <a:r>
              <a:rPr lang="en-US" altLang="ko-KR" dirty="0" smtClean="0">
                <a:latin typeface="+mn-ea"/>
              </a:rPr>
              <a:t>(%)</a:t>
            </a:r>
            <a:r>
              <a:rPr lang="ko-KR" altLang="en-US" dirty="0" smtClean="0">
                <a:latin typeface="+mn-ea"/>
              </a:rPr>
              <a:t>를 판별 가능하도록 한다</a:t>
            </a:r>
            <a:r>
              <a:rPr lang="en-US" altLang="ko-KR" dirty="0" smtClean="0">
                <a:latin typeface="+mn-ea"/>
              </a:rPr>
              <a:t>.</a:t>
            </a:r>
            <a:br>
              <a:rPr lang="en-US" altLang="ko-KR" dirty="0" smtClean="0">
                <a:latin typeface="+mn-ea"/>
              </a:rPr>
            </a:br>
            <a:r>
              <a:rPr lang="en-US" altLang="ko-KR" kern="0" dirty="0" smtClean="0">
                <a:solidFill>
                  <a:srgbClr val="000000"/>
                </a:solidFill>
                <a:latin typeface="+mn-ea"/>
              </a:rPr>
              <a:t>(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 ~ 25%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빨강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25 ~ 50%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주황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50 ~ 75%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노랑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75 ~ 100%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초록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) </a:t>
            </a: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각 운동 항목 마다 올바른 자세를 알 수 있도록 운동영상을 제공한다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21405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64603" y="1762211"/>
            <a:ext cx="7576152" cy="3126253"/>
            <a:chOff x="902685" y="2205728"/>
            <a:chExt cx="7576152" cy="3126253"/>
          </a:xfrm>
        </p:grpSpPr>
        <p:pic>
          <p:nvPicPr>
            <p:cNvPr id="14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85" y="2205730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61" y="2395704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051720" y="3676067"/>
              <a:ext cx="216024" cy="328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2915816" y="3490194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240432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324" y="2430406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7953283" y="3710769"/>
              <a:ext cx="216024" cy="3289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868144" y="3482445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2205728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07356" y="2494999"/>
              <a:ext cx="1170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런닝머신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30</a:t>
              </a:r>
              <a:r>
                <a:rPr lang="ko-KR" altLang="en-US" sz="900" dirty="0" smtClean="0"/>
                <a:t>분</a:t>
              </a:r>
              <a:endParaRPr lang="ko-KR" altLang="en-US" sz="9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04048" y="2560249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12717" y="2840972"/>
              <a:ext cx="12283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스쿼트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04048" y="2895645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7356" y="3177736"/>
              <a:ext cx="10966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런지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18870" y="4608891"/>
              <a:ext cx="340687" cy="244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완료</a:t>
              </a:r>
              <a:endParaRPr lang="ko-KR" altLang="en-US" sz="6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72136" y="2427041"/>
              <a:ext cx="1620000" cy="372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89323" y="3126056"/>
              <a:ext cx="1620000" cy="33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80761" y="3809511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04048" y="3221766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872136" y="4143700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04104" y="2430406"/>
              <a:ext cx="288032" cy="3524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212729" y="2812258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217300" y="3136253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518869" y="4608891"/>
              <a:ext cx="340687" cy="2445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12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49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398930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4841" y="1767394"/>
            <a:ext cx="7574018" cy="3116083"/>
            <a:chOff x="864841" y="1767394"/>
            <a:chExt cx="7574018" cy="3116083"/>
          </a:xfrm>
        </p:grpSpPr>
        <p:pic>
          <p:nvPicPr>
            <p:cNvPr id="46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41" y="1767396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917" y="1957370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2013876" y="3237733"/>
              <a:ext cx="216024" cy="328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화살표 48"/>
            <p:cNvSpPr/>
            <p:nvPr/>
          </p:nvSpPr>
          <p:spPr>
            <a:xfrm>
              <a:off x="2877972" y="3051860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5830300" y="3044111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076" y="1767394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3869512" y="2056665"/>
              <a:ext cx="1170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런닝머신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30</a:t>
              </a:r>
              <a:r>
                <a:rPr lang="ko-KR" altLang="en-US" sz="900" dirty="0" smtClean="0"/>
                <a:t>분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66204" y="2121915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74873" y="2402638"/>
              <a:ext cx="12283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스쿼트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66204" y="2457311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9512" y="2739402"/>
              <a:ext cx="10966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런지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81026" y="4170557"/>
              <a:ext cx="340687" cy="244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완료</a:t>
              </a:r>
              <a:endParaRPr lang="ko-KR" altLang="en-US" sz="6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834292" y="1988707"/>
              <a:ext cx="1620000" cy="372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851479" y="2687722"/>
              <a:ext cx="1620000" cy="33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842917" y="3371177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966204" y="2783432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34292" y="3705366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166260" y="1992072"/>
              <a:ext cx="288032" cy="3524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174885" y="2373924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179456" y="2697919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179456" y="2005814"/>
              <a:ext cx="283461" cy="3387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270" y="1791928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6809476" y="3003186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운동 영상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출력</a:t>
              </a:r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13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0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28561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동영상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45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71" y="163210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2296165" y="1828804"/>
            <a:ext cx="159270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310409" y="2345139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310241" y="2858622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296165" y="3372105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" descr="Image result for 스쿼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53" y="1939901"/>
            <a:ext cx="331560" cy="3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2717313" y="197109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스쿼트</a:t>
            </a:r>
            <a:endParaRPr lang="ko-KR" altLang="en-US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3607365" y="183526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영상보기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4" name="Picture 6" descr="Image result for 런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17" y="2402147"/>
            <a:ext cx="347096" cy="3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709159" y="247135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런지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3599211" y="233552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영상보기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39547" y="1828804"/>
            <a:ext cx="2855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4244362" y="2840059"/>
            <a:ext cx="648440" cy="5226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54" y="163210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176360" y="284336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운동 동영상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14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5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28561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자세 비교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45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4" y="144922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666148" y="1645924"/>
            <a:ext cx="159270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0392" y="2162259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80224" y="2675742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66148" y="3189225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" descr="Image result for 스쿼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6" y="1757021"/>
            <a:ext cx="331560" cy="3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087296" y="178821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스쿼트</a:t>
            </a:r>
            <a:endParaRPr lang="ko-KR" altLang="en-US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1977348" y="165238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자세보기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4" name="Picture 6" descr="Image result for 런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0" y="2219267"/>
            <a:ext cx="347096" cy="3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1079142" y="228847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런지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1969194" y="215264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자세보기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09530" y="1645924"/>
            <a:ext cx="2855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2583070" y="2650003"/>
            <a:ext cx="648440" cy="5226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519542" y="3333914"/>
            <a:ext cx="4940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사용자의 모습이 화면 내에 잘 들어올 수 있도록 </a:t>
            </a:r>
            <a:r>
              <a:rPr lang="ko-KR" altLang="en-US" dirty="0" err="1" smtClean="0"/>
              <a:t>거치대를</a:t>
            </a:r>
            <a:r>
              <a:rPr lang="ko-KR" altLang="en-US" dirty="0" smtClean="0"/>
              <a:t> 움직이며 촬영</a:t>
            </a:r>
            <a:endParaRPr lang="en-US" altLang="ko-KR" dirty="0" smtClean="0"/>
          </a:p>
          <a:p>
            <a:r>
              <a:rPr lang="en-US" altLang="ko-KR" dirty="0" smtClean="0"/>
              <a:t>(Human </a:t>
            </a:r>
            <a:r>
              <a:rPr lang="en-US" altLang="ko-KR" dirty="0"/>
              <a:t>Detection and Tracking </a:t>
            </a:r>
            <a:r>
              <a:rPr lang="ko-KR" altLang="en-US" dirty="0"/>
              <a:t>기술을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" name="Picture 2" descr="삼각대 아이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95" y="1582421"/>
            <a:ext cx="1632133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아래쪽 화살표 61"/>
          <p:cNvSpPr/>
          <p:nvPr/>
        </p:nvSpPr>
        <p:spPr>
          <a:xfrm>
            <a:off x="4017572" y="4252742"/>
            <a:ext cx="576064" cy="360040"/>
          </a:xfrm>
          <a:prstGeom prst="downArrow">
            <a:avLst/>
          </a:prstGeom>
          <a:solidFill>
            <a:schemeClr val="accent2"/>
          </a:solidFill>
          <a:ln>
            <a:solidFill>
              <a:srgbClr val="F1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86825" y="4624860"/>
            <a:ext cx="7965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카메라가 사용자의 모습을 담을 수 있도록 상하좌우로 움직여 다른 사람의 도움 없이 혼자 자신의 모습을 촬영 할 수 있도록 도와주는 카메라 </a:t>
            </a:r>
            <a:r>
              <a:rPr lang="ko-KR" altLang="en-US" b="1" dirty="0" err="1" smtClean="0"/>
              <a:t>거치대를</a:t>
            </a:r>
            <a:r>
              <a:rPr lang="ko-KR" altLang="en-US" b="1" dirty="0" smtClean="0"/>
              <a:t> 사용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( </a:t>
            </a:r>
            <a:r>
              <a:rPr lang="ko-KR" altLang="en-US" b="1" dirty="0" smtClean="0">
                <a:solidFill>
                  <a:srgbClr val="FF0000"/>
                </a:solidFill>
              </a:rPr>
              <a:t>카메라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거치대를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아두이노를</a:t>
            </a:r>
            <a:r>
              <a:rPr lang="ko-KR" altLang="en-US" b="1" dirty="0" smtClean="0">
                <a:solidFill>
                  <a:srgbClr val="FF0000"/>
                </a:solidFill>
              </a:rPr>
              <a:t> 사용해 상하좌우로 움직일 수 있게 제작 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64" name="Picture 2" descr="Human Detection and Tracking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87" y="1477908"/>
            <a:ext cx="2269186" cy="17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구부러진 연결선 64"/>
          <p:cNvCxnSpPr>
            <a:stCxn id="61" idx="0"/>
          </p:cNvCxnSpPr>
          <p:nvPr/>
        </p:nvCxnSpPr>
        <p:spPr>
          <a:xfrm rot="16200000" flipH="1">
            <a:off x="4802528" y="1343654"/>
            <a:ext cx="862955" cy="1340489"/>
          </a:xfrm>
          <a:prstGeom prst="curvedConnector4">
            <a:avLst>
              <a:gd name="adj1" fmla="val -26490"/>
              <a:gd name="adj2" fmla="val 804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15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01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420788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자세 비교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26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31" y="1517548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887025" y="1727619"/>
            <a:ext cx="1620000" cy="127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887025" y="2018550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트레이너의  자세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885825" y="3437226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내 자세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20388" y="1571612"/>
            <a:ext cx="22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 smtClean="0">
                <a:solidFill>
                  <a:srgbClr val="FF0000"/>
                </a:solidFill>
              </a:rPr>
              <a:t>영상처리의</a:t>
            </a:r>
            <a:r>
              <a:rPr lang="ko-KR" altLang="en-US" b="1" dirty="0" smtClean="0">
                <a:solidFill>
                  <a:srgbClr val="FF0000"/>
                </a:solidFill>
              </a:rPr>
              <a:t> 결과물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3" name="Picture 2" descr="human skeleton detection opencv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45156"/>
            <a:ext cx="18859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flipV="1">
            <a:off x="3770163" y="3004019"/>
            <a:ext cx="142501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710" y="4854384"/>
            <a:ext cx="7965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Human Body Skeleton Detection </a:t>
            </a:r>
            <a:r>
              <a:rPr lang="ko-KR" altLang="en-US" b="1" dirty="0">
                <a:latin typeface="+mn-ea"/>
              </a:rPr>
              <a:t>처리를 </a:t>
            </a:r>
            <a:r>
              <a:rPr lang="ko-KR" altLang="en-US" b="1" dirty="0" smtClean="0">
                <a:latin typeface="+mn-ea"/>
              </a:rPr>
              <a:t>해서 </a:t>
            </a:r>
            <a:r>
              <a:rPr lang="ko-KR" altLang="en-US" b="1" dirty="0">
                <a:latin typeface="+mn-ea"/>
              </a:rPr>
              <a:t>트레이너의 운동 자세와 내 자세를 위와 같은 </a:t>
            </a:r>
            <a:r>
              <a:rPr lang="ko-KR" altLang="en-US" b="1" dirty="0" smtClean="0">
                <a:latin typeface="+mn-ea"/>
              </a:rPr>
              <a:t>방식으로 </a:t>
            </a:r>
            <a:r>
              <a:rPr lang="ko-KR" altLang="en-US" b="1" dirty="0">
                <a:latin typeface="+mn-ea"/>
              </a:rPr>
              <a:t>그려주고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그것을 사용자에게 보여주어 자세가 올바른지 비교할 수 있도록 </a:t>
            </a:r>
            <a:r>
              <a:rPr lang="ko-KR" altLang="en-US" b="1" dirty="0" smtClean="0">
                <a:latin typeface="+mn-ea"/>
              </a:rPr>
              <a:t>도와준다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16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5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4473152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전체구성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12" name="Picture 2" descr="운동 픽토그램에 대한 이미지 검색결과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2" t="2703" r="45234" b="67371"/>
          <a:stretch/>
        </p:blipFill>
        <p:spPr bwMode="auto">
          <a:xfrm>
            <a:off x="4904524" y="14287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99659" y="292478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운동 동영상</a:t>
            </a:r>
            <a:endParaRPr lang="ko-KR" altLang="en-US" sz="1400" b="1" dirty="0"/>
          </a:p>
        </p:txBody>
      </p:sp>
      <p:pic>
        <p:nvPicPr>
          <p:cNvPr id="14" name="Picture 4" descr="계획 픽토그램에 대한 이미지 검색결과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356" y="14803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40950" y="29159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운동계획</a:t>
            </a:r>
            <a:endParaRPr lang="ko-KR" altLang="en-US" sz="1400" b="1" dirty="0"/>
          </a:p>
        </p:txBody>
      </p:sp>
      <p:pic>
        <p:nvPicPr>
          <p:cNvPr id="20" name="Picture 2" descr="삼각대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88" y="3497119"/>
            <a:ext cx="1632133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72356" y="522832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자동 </a:t>
            </a:r>
            <a:r>
              <a:rPr lang="ko-KR" altLang="en-US" sz="1400" b="1" dirty="0" err="1" smtClean="0"/>
              <a:t>무빙</a:t>
            </a:r>
            <a:r>
              <a:rPr lang="ko-KR" altLang="en-US" sz="1400" b="1" dirty="0" smtClean="0"/>
              <a:t> 카메라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52090" y="3632816"/>
            <a:ext cx="1440000" cy="1291034"/>
            <a:chOff x="6339705" y="3761884"/>
            <a:chExt cx="1184463" cy="1174174"/>
          </a:xfrm>
        </p:grpSpPr>
        <p:pic>
          <p:nvPicPr>
            <p:cNvPr id="23" name="Picture 2" descr="사람 아이콘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05" y="3761884"/>
              <a:ext cx="575984" cy="115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사람 아이콘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184" y="3784090"/>
              <a:ext cx="575984" cy="115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5289426" y="524474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자세 비</a:t>
            </a:r>
            <a:r>
              <a:rPr lang="ko-KR" altLang="en-US" sz="1400" b="1"/>
              <a:t>교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17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구조 및 프로그램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03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18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95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및 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DB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155352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이등변 삼각형 33"/>
          <p:cNvSpPr/>
          <p:nvPr/>
        </p:nvSpPr>
        <p:spPr>
          <a:xfrm rot="5400000">
            <a:off x="251430" y="2440069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2501989" y="2825737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501327" y="2262067"/>
            <a:ext cx="5106175" cy="1093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6741" y="2622108"/>
            <a:ext cx="510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회원정보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운동 등의 모든 데이터들을 저장한다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38" name="타원 37"/>
          <p:cNvSpPr/>
          <p:nvPr/>
        </p:nvSpPr>
        <p:spPr>
          <a:xfrm>
            <a:off x="837712" y="1642851"/>
            <a:ext cx="2000264" cy="2000264"/>
          </a:xfrm>
          <a:prstGeom prst="ellipse">
            <a:avLst/>
          </a:prstGeom>
          <a:solidFill>
            <a:srgbClr val="AC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</a:rPr>
              <a:t>DB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8073" y="4937992"/>
            <a:ext cx="4867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 언어 </a:t>
            </a:r>
            <a:r>
              <a:rPr lang="en-US" altLang="ko-KR" sz="1600" dirty="0" smtClean="0"/>
              <a:t>: MYSQL</a:t>
            </a:r>
            <a:endParaRPr lang="ko-KR" altLang="en-US" sz="1600" dirty="0"/>
          </a:p>
        </p:txBody>
      </p:sp>
      <p:pic>
        <p:nvPicPr>
          <p:cNvPr id="40" name="Picture 2" descr="MYSQ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36859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19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31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89000" y="6501341"/>
            <a:ext cx="8425121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 Placeholder 27"/>
          <p:cNvSpPr txBox="1">
            <a:spLocks/>
          </p:cNvSpPr>
          <p:nvPr/>
        </p:nvSpPr>
        <p:spPr>
          <a:xfrm>
            <a:off x="431372" y="260648"/>
            <a:ext cx="113503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733" spc="0" dirty="0" smtClean="0">
                <a:solidFill>
                  <a:srgbClr val="6C5200"/>
                </a:solidFill>
                <a:latin typeface="+mn-ea"/>
                <a:cs typeface="Calibri" pitchFamily="34" charset="0"/>
              </a:rPr>
              <a:t>목차</a:t>
            </a:r>
            <a:endParaRPr lang="en-US" sz="3733" spc="0" dirty="0"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6499" y="2210080"/>
            <a:ext cx="23920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개요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기능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구조 및 설명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방학 중 진행 상황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앞으로의 계획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9815" y="1749286"/>
            <a:ext cx="3787315" cy="3506915"/>
            <a:chOff x="699715" y="1391478"/>
            <a:chExt cx="3787315" cy="3506915"/>
          </a:xfrm>
        </p:grpSpPr>
        <p:pic>
          <p:nvPicPr>
            <p:cNvPr id="1028" name="Picture 4" descr="Image result for 헬스 픽토그램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83" t="6620" r="38979" b="67643"/>
            <a:stretch/>
          </p:blipFill>
          <p:spPr bwMode="auto">
            <a:xfrm>
              <a:off x="1337065" y="2167807"/>
              <a:ext cx="2512612" cy="195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8D383B-906E-480F-BC93-A01C32E2B3D1}"/>
                </a:ext>
              </a:extLst>
            </p:cNvPr>
            <p:cNvSpPr/>
            <p:nvPr/>
          </p:nvSpPr>
          <p:spPr>
            <a:xfrm>
              <a:off x="833763" y="1517841"/>
              <a:ext cx="3519217" cy="32541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8D383B-906E-480F-BC93-A01C32E2B3D1}"/>
                </a:ext>
              </a:extLst>
            </p:cNvPr>
            <p:cNvSpPr/>
            <p:nvPr/>
          </p:nvSpPr>
          <p:spPr>
            <a:xfrm>
              <a:off x="699715" y="1391478"/>
              <a:ext cx="3787315" cy="3506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88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서버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155352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/>
          <p:cNvSpPr/>
          <p:nvPr/>
        </p:nvSpPr>
        <p:spPr>
          <a:xfrm rot="5400000">
            <a:off x="251430" y="278605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5400000">
            <a:off x="2501989" y="317172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70281" y="1433690"/>
            <a:ext cx="5106175" cy="3567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606581" y="1702211"/>
            <a:ext cx="5102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기본적으로 회원 정보와 입력 받은 데이터들을 가공하여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저장하고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필요한 데이터를 </a:t>
            </a:r>
            <a:r>
              <a:rPr lang="ko-KR" altLang="en-US" sz="1200" dirty="0" err="1" smtClean="0">
                <a:latin typeface="+mn-ea"/>
              </a:rPr>
              <a:t>앱으로</a:t>
            </a:r>
            <a:r>
              <a:rPr lang="ko-KR" altLang="en-US" sz="1200" dirty="0" smtClean="0">
                <a:latin typeface="+mn-ea"/>
              </a:rPr>
              <a:t> 전송하는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자신의 자세를 확인 하기 위해 촬영한 사진을 </a:t>
            </a:r>
            <a:r>
              <a:rPr lang="ko-KR" altLang="en-US" sz="1200" dirty="0" err="1" smtClean="0">
                <a:latin typeface="+mn-ea"/>
              </a:rPr>
              <a:t>앱으로</a:t>
            </a:r>
            <a:r>
              <a:rPr lang="ko-KR" altLang="en-US" sz="1200" dirty="0" smtClean="0">
                <a:latin typeface="+mn-ea"/>
              </a:rPr>
              <a:t> 부터 받아서 이를 </a:t>
            </a:r>
            <a:r>
              <a:rPr lang="en-US" altLang="ko-KR" sz="1200" dirty="0" smtClean="0">
                <a:latin typeface="+mn-ea"/>
              </a:rPr>
              <a:t>OPENCV</a:t>
            </a:r>
            <a:r>
              <a:rPr lang="ko-KR" altLang="en-US" sz="1200" dirty="0" smtClean="0">
                <a:latin typeface="+mn-ea"/>
              </a:rPr>
              <a:t>를 이용한 </a:t>
            </a:r>
            <a:r>
              <a:rPr lang="en-US" altLang="ko-KR" sz="1200" dirty="0" smtClean="0">
                <a:latin typeface="+mn-ea"/>
              </a:rPr>
              <a:t>HUMAN BODY SKELETON DETECTION </a:t>
            </a:r>
            <a:r>
              <a:rPr lang="ko-KR" altLang="en-US" sz="1200" dirty="0" smtClean="0">
                <a:latin typeface="+mn-ea"/>
              </a:rPr>
              <a:t>처리를 하여 앱으로 전송해주는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OpenCV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Human Detection and Tracking </a:t>
            </a:r>
            <a:r>
              <a:rPr lang="ko-KR" altLang="en-US" sz="1200" dirty="0">
                <a:latin typeface="+mn-ea"/>
              </a:rPr>
              <a:t>기술을 </a:t>
            </a:r>
            <a:r>
              <a:rPr lang="ko-KR" altLang="en-US" sz="1200" dirty="0" smtClean="0">
                <a:latin typeface="+mn-ea"/>
              </a:rPr>
              <a:t>활용해서 </a:t>
            </a:r>
            <a:r>
              <a:rPr lang="ko-KR" altLang="en-US" sz="1200" dirty="0" err="1">
                <a:latin typeface="+mn-ea"/>
              </a:rPr>
              <a:t>거치대를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이용해서 </a:t>
            </a:r>
            <a:r>
              <a:rPr lang="ko-KR" altLang="en-US" sz="1200" dirty="0">
                <a:latin typeface="+mn-ea"/>
              </a:rPr>
              <a:t>자기 운동 모습의 </a:t>
            </a:r>
            <a:r>
              <a:rPr lang="ko-KR" altLang="en-US" sz="1200" dirty="0" smtClean="0">
                <a:latin typeface="+mn-ea"/>
              </a:rPr>
              <a:t>다른 사람의 도움 없이 찍을 수 있도록 </a:t>
            </a:r>
            <a:r>
              <a:rPr lang="ko-KR" altLang="en-US" sz="1200" dirty="0" err="1" smtClean="0">
                <a:latin typeface="+mn-ea"/>
              </a:rPr>
              <a:t>아두이노와</a:t>
            </a:r>
            <a:r>
              <a:rPr lang="ko-KR" altLang="en-US" sz="1200" dirty="0" smtClean="0">
                <a:latin typeface="+mn-ea"/>
              </a:rPr>
              <a:t> 연동된 카메라로 촬영중인 영상 내에 사람을 찾아 영상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움직일 수 있게끔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37712" y="1988840"/>
            <a:ext cx="2000264" cy="2000264"/>
          </a:xfrm>
          <a:prstGeom prst="ellipse">
            <a:avLst/>
          </a:prstGeom>
          <a:solidFill>
            <a:srgbClr val="E6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서버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16093" y="5247034"/>
            <a:ext cx="486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 될 언어</a:t>
            </a:r>
            <a:r>
              <a:rPr lang="en-US" altLang="ko-KR" sz="1600" dirty="0" smtClean="0"/>
              <a:t>	:  C / C ++</a:t>
            </a:r>
          </a:p>
          <a:p>
            <a:r>
              <a:rPr lang="ko-KR" altLang="en-US" sz="1600" dirty="0" smtClean="0"/>
              <a:t>사용 </a:t>
            </a:r>
            <a:r>
              <a:rPr lang="en-US" altLang="ko-KR" sz="1600" dirty="0" smtClean="0"/>
              <a:t>IDE	             :  Visual Studio / Node JS</a:t>
            </a:r>
            <a:endParaRPr lang="ko-KR" altLang="en-US" sz="1600" dirty="0"/>
          </a:p>
        </p:txBody>
      </p:sp>
      <p:sp>
        <p:nvSpPr>
          <p:cNvPr id="20" name="타원 19"/>
          <p:cNvSpPr/>
          <p:nvPr/>
        </p:nvSpPr>
        <p:spPr>
          <a:xfrm>
            <a:off x="32589" y="4406332"/>
            <a:ext cx="2000264" cy="200026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21" name="Picture 2" descr="OPEN CV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53" y="4792794"/>
            <a:ext cx="1169147" cy="13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20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9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앱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251430" y="254206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rot="5400000">
            <a:off x="2501989" y="292773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501327" y="1807621"/>
            <a:ext cx="5106175" cy="2385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501327" y="1945773"/>
            <a:ext cx="5106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회원가입을 통해 사용자의 신체 정보를 관리할 수 있도록 한다</a:t>
            </a:r>
            <a:r>
              <a:rPr lang="en-US" altLang="ko-KR" sz="120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신체 </a:t>
            </a:r>
            <a:r>
              <a:rPr lang="ko-KR" altLang="en-US" sz="1200" dirty="0">
                <a:latin typeface="+mn-ea"/>
              </a:rPr>
              <a:t>정보에 따라 사용자에게 운동계획을 제공한다</a:t>
            </a:r>
            <a:r>
              <a:rPr lang="en-US" altLang="ko-KR" sz="120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이는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저장된 데이터를 꺼내 사용자에게 제공한다</a:t>
            </a:r>
            <a:r>
              <a:rPr lang="en-US" altLang="ko-KR" sz="1200" dirty="0" smtClean="0">
                <a:latin typeface="+mn-ea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서버로부터 처리된 영상 </a:t>
            </a:r>
            <a:r>
              <a:rPr lang="en-US" altLang="ko-KR" sz="1200" dirty="0" smtClean="0">
                <a:latin typeface="+mn-ea"/>
              </a:rPr>
              <a:t>or </a:t>
            </a:r>
            <a:r>
              <a:rPr lang="ko-KR" altLang="en-US" sz="1200" dirty="0" smtClean="0">
                <a:latin typeface="+mn-ea"/>
              </a:rPr>
              <a:t>사진을 받아와 사용자에게 트레이너와 자세와 내 자세를 비교할 수 있게 해준다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837712" y="1744850"/>
            <a:ext cx="2000264" cy="200026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서버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37712" y="1724118"/>
            <a:ext cx="2000264" cy="200026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앱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09371" y="4963970"/>
            <a:ext cx="417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될 언어</a:t>
            </a:r>
            <a:r>
              <a:rPr lang="en-US" altLang="ko-KR" dirty="0" smtClean="0"/>
              <a:t>	:  Java </a:t>
            </a:r>
          </a:p>
          <a:p>
            <a:r>
              <a:rPr lang="ko-KR" altLang="en-US" dirty="0" smtClean="0"/>
              <a:t>사용 프로그램</a:t>
            </a:r>
            <a:r>
              <a:rPr lang="en-US" altLang="ko-KR" dirty="0" smtClean="0"/>
              <a:t>	:  Android Studio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122209" y="4197572"/>
            <a:ext cx="2000264" cy="200026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038009" y="4197572"/>
            <a:ext cx="2000264" cy="200026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21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3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7765279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아두이</a:t>
            </a:r>
            <a:r>
              <a:rPr lang="ko-KR" altLang="en-US" sz="2800" spc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노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51430" y="254206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2501989" y="292773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501327" y="1807621"/>
            <a:ext cx="5106175" cy="2385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01327" y="1888866"/>
            <a:ext cx="5106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앱과의 블루투스 통신을 함으로써 앱에서 자세보기 버튼을 누른 뒤 실행되는 카메라에 자신의 모습을 다른 사람의 도움 없이 담을 수 있도록 하는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위해 사용된다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+mn-ea"/>
              </a:rPr>
              <a:t>아두이노와</a:t>
            </a:r>
            <a:r>
              <a:rPr lang="ko-KR" altLang="en-US" sz="1200" dirty="0" smtClean="0">
                <a:latin typeface="+mn-ea"/>
              </a:rPr>
              <a:t> 호환되는 카메라</a:t>
            </a:r>
            <a:r>
              <a:rPr lang="en-US" altLang="ko-KR" sz="1200" dirty="0" smtClean="0">
                <a:latin typeface="+mn-ea"/>
              </a:rPr>
              <a:t>(OV5642)</a:t>
            </a:r>
            <a:r>
              <a:rPr lang="ko-KR" altLang="en-US" sz="1200" dirty="0" smtClean="0">
                <a:latin typeface="+mn-ea"/>
              </a:rPr>
              <a:t>로 지속적인 영상 촬영을 하여 서버로 영상을 전송한다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이후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서버에서 사용자의 위치가 카메라에 담길 수 있도록 움직여야 하는 값을 전달받아서 </a:t>
            </a:r>
            <a:r>
              <a:rPr lang="ko-KR" altLang="en-US" sz="1200" dirty="0" err="1" smtClean="0">
                <a:latin typeface="+mn-ea"/>
              </a:rPr>
              <a:t>아두이노를</a:t>
            </a:r>
            <a:r>
              <a:rPr lang="ko-KR" altLang="en-US" sz="1200" dirty="0" smtClean="0">
                <a:latin typeface="+mn-ea"/>
              </a:rPr>
              <a:t> 통해 값에 따라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움직일 수 있는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09371" y="4963970"/>
            <a:ext cx="417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될 언어</a:t>
            </a:r>
            <a:r>
              <a:rPr lang="en-US" altLang="ko-KR" dirty="0" smtClean="0"/>
              <a:t>	:  </a:t>
            </a:r>
            <a:r>
              <a:rPr lang="en-US" altLang="ko-KR" dirty="0"/>
              <a:t>C</a:t>
            </a:r>
            <a:endParaRPr lang="en-US" altLang="ko-KR" dirty="0" smtClean="0"/>
          </a:p>
          <a:p>
            <a:r>
              <a:rPr lang="ko-KR" altLang="en-US" dirty="0" smtClean="0"/>
              <a:t>사용 프로그램</a:t>
            </a:r>
            <a:r>
              <a:rPr lang="en-US" altLang="ko-KR" dirty="0" smtClean="0"/>
              <a:t>	:  Arduino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82738" y="1744850"/>
            <a:ext cx="2078779" cy="20787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</a:rPr>
              <a:t>아두이노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9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94" y="4450282"/>
            <a:ext cx="1734723" cy="16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22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5087472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구조 및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구상도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19812" y="1199765"/>
            <a:ext cx="5412904" cy="4313367"/>
            <a:chOff x="1068380" y="1179277"/>
            <a:chExt cx="6708853" cy="5346067"/>
          </a:xfrm>
        </p:grpSpPr>
        <p:sp>
          <p:nvSpPr>
            <p:cNvPr id="24" name="타원 23"/>
            <p:cNvSpPr/>
            <p:nvPr/>
          </p:nvSpPr>
          <p:spPr>
            <a:xfrm>
              <a:off x="1823583" y="3754841"/>
              <a:ext cx="1653111" cy="165311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</a:rPr>
                <a:t>서버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왼쪽/오른쪽 화살표 24"/>
            <p:cNvSpPr/>
            <p:nvPr/>
          </p:nvSpPr>
          <p:spPr>
            <a:xfrm>
              <a:off x="4349537" y="4330433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MYSQL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80" y="5352281"/>
              <a:ext cx="1163250" cy="116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OPEN CV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04" y="5404383"/>
              <a:ext cx="997053" cy="1120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394" y="1179277"/>
              <a:ext cx="1734723" cy="164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왼쪽/오른쪽 화살표 30"/>
            <p:cNvSpPr/>
            <p:nvPr/>
          </p:nvSpPr>
          <p:spPr>
            <a:xfrm rot="19052151">
              <a:off x="3045475" y="2814346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/오른쪽 화살표 31"/>
            <p:cNvSpPr/>
            <p:nvPr/>
          </p:nvSpPr>
          <p:spPr>
            <a:xfrm rot="13678287">
              <a:off x="5574945" y="2802275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776969" y="3581264"/>
              <a:ext cx="2000264" cy="2000264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23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55596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구조 및 프로그램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프로그램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-35735" y="2855908"/>
            <a:ext cx="921547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004048" y="2267099"/>
            <a:ext cx="1180794" cy="118079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3"/>
          <p:cNvSpPr txBox="1"/>
          <p:nvPr/>
        </p:nvSpPr>
        <p:spPr>
          <a:xfrm>
            <a:off x="467544" y="3602969"/>
            <a:ext cx="1012409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 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467544" y="4005064"/>
            <a:ext cx="1947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 smtClean="0"/>
              <a:t>MySQL</a:t>
            </a:r>
            <a:r>
              <a:rPr lang="ko-KR" altLang="en-US" sz="1200" dirty="0" smtClean="0"/>
              <a:t>을 이용하여 필요한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데이터들을 모두 수집하여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DB</a:t>
            </a:r>
            <a:r>
              <a:rPr lang="ko-KR" altLang="en-US" sz="1200" dirty="0" smtClean="0"/>
              <a:t>를 구축한다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2750914" y="3621123"/>
            <a:ext cx="1533054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Visual Studio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2771800" y="4005064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 err="1" smtClean="0"/>
              <a:t>Opencv</a:t>
            </a:r>
            <a:r>
              <a:rPr lang="ko-KR" altLang="en-US" sz="1200" dirty="0" smtClean="0"/>
              <a:t>를 사용하기 위한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개발환경</a:t>
            </a:r>
            <a:endParaRPr lang="en-US" altLang="ko-KR" sz="1200" dirty="0" smtClean="0"/>
          </a:p>
        </p:txBody>
      </p:sp>
      <p:sp>
        <p:nvSpPr>
          <p:cNvPr id="22" name="TextBox 13"/>
          <p:cNvSpPr txBox="1"/>
          <p:nvPr/>
        </p:nvSpPr>
        <p:spPr>
          <a:xfrm>
            <a:off x="4788024" y="3621123"/>
            <a:ext cx="1698654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Android Studio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4807985" y="4005064"/>
            <a:ext cx="198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/>
              <a:t>서버에서 받은 명령이나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기록된 값들을 사용자에게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보여주기 위해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2699792" y="2271634"/>
            <a:ext cx="1625300" cy="118079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80" y="2227891"/>
            <a:ext cx="1218840" cy="11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3"/>
          <p:cNvSpPr txBox="1"/>
          <p:nvPr/>
        </p:nvSpPr>
        <p:spPr>
          <a:xfrm>
            <a:off x="7105828" y="362782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ARDUINO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5" name="Picture 2" descr="MySQL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4" y="2420279"/>
            <a:ext cx="1426291" cy="9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6"/>
          <p:cNvSpPr txBox="1"/>
          <p:nvPr/>
        </p:nvSpPr>
        <p:spPr>
          <a:xfrm>
            <a:off x="7103057" y="400680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/>
              <a:t>자동 </a:t>
            </a:r>
            <a:r>
              <a:rPr lang="ko-KR" altLang="en-US" sz="1200" dirty="0" err="1" smtClean="0"/>
              <a:t>무빙</a:t>
            </a:r>
            <a:r>
              <a:rPr lang="ko-KR" altLang="en-US" sz="1200" dirty="0" smtClean="0"/>
              <a:t> 카메라를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구현하기 위해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24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방학 중 진행 상황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04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25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0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아이디어 변경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2915" y="1657279"/>
            <a:ext cx="365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이전 아이디어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운동 자세 </a:t>
            </a:r>
            <a:r>
              <a:rPr lang="ko-KR" altLang="en-US" b="1" dirty="0" smtClean="0">
                <a:latin typeface="+mn-ea"/>
              </a:rPr>
              <a:t>교정기 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4182227" y="2761541"/>
            <a:ext cx="772708" cy="62918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63994" y="4188614"/>
            <a:ext cx="60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현재 아이디어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카메라를 이용한 </a:t>
            </a:r>
            <a:r>
              <a:rPr lang="ko-KR" altLang="en-US" b="1" dirty="0" err="1" smtClean="0">
                <a:latin typeface="+mn-ea"/>
              </a:rPr>
              <a:t>운동관리</a:t>
            </a:r>
            <a:r>
              <a:rPr lang="ko-KR" altLang="en-US" b="1" dirty="0" smtClean="0">
                <a:latin typeface="+mn-ea"/>
              </a:rPr>
              <a:t> 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26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현재 진행 상태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81" y="1041255"/>
            <a:ext cx="34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 구현 중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2" name="KakaoTalk_Video_20180306_1739_12_2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381" y="1581594"/>
            <a:ext cx="8115300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27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23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현재 진행 상태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81" y="1041255"/>
            <a:ext cx="34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어플리케이션 디자인 진행중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2" name="KakaoTalk_Video_20180306_1739_21_9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3569" y="1581594"/>
            <a:ext cx="2527516" cy="4485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28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87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보완할 점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8307" y="1287745"/>
            <a:ext cx="29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어플리케이션 보완할 점 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413" y="1287745"/>
            <a:ext cx="330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 보완할 점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413" y="1889908"/>
            <a:ext cx="330514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지금은 얼굴인식을 통해 카메라를 움직이지만 사람 인식으로 움직일 수 있도록 보완할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대상이 정지되어 있는데도 카메라가 미세하게 움직이는 문제를 보완할 예정</a:t>
            </a:r>
            <a:r>
              <a:rPr lang="en-US" altLang="ko-KR" sz="1200" b="1" dirty="0" smtClean="0">
                <a:latin typeface="+mn-ea"/>
              </a:rPr>
              <a:t>.</a:t>
            </a:r>
            <a:r>
              <a:rPr lang="ko-KR" altLang="en-US" sz="1200" b="1" dirty="0" smtClean="0">
                <a:latin typeface="+mn-ea"/>
              </a:rPr>
              <a:t> </a:t>
            </a:r>
            <a:endParaRPr lang="ko-KR" altLang="en-US" sz="1200" b="1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8307" y="1885301"/>
            <a:ext cx="3305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회원 정보 관리 페이지의 디자인을 보완할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운동 계획에 달력과 비슷하게 날짜 별로 계획이 나오도록 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운동 동영상과 자세 비교는 리스트를 통해 운동 항목들을 제시하고 해당 항목 옆에 버튼을 넣을 예정 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추후 데이터베이스를 이용해 회원정보와 운동 항목들을 받아올 예정</a:t>
            </a:r>
            <a:r>
              <a:rPr lang="en-US" altLang="ko-KR" sz="1200" b="1" dirty="0" smtClean="0">
                <a:latin typeface="+mn-ea"/>
              </a:rPr>
              <a:t>.</a:t>
            </a:r>
            <a:endParaRPr lang="ko-KR" altLang="en-US" sz="1200" b="1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29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8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개요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01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0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앞으로의 계획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05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30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41649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05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앞으로의 계획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53054"/>
              </p:ext>
            </p:extLst>
          </p:nvPr>
        </p:nvGraphicFramePr>
        <p:xfrm>
          <a:off x="288998" y="1221388"/>
          <a:ext cx="8559167" cy="4535356"/>
        </p:xfrm>
        <a:graphic>
          <a:graphicData uri="http://schemas.openxmlformats.org/drawingml/2006/table">
            <a:tbl>
              <a:tblPr/>
              <a:tblGrid>
                <a:gridCol w="4770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세부 계획내용</a:t>
                      </a:r>
                      <a:endParaRPr lang="ko-KR" altLang="en-US" sz="24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260">
                <a:tc>
                  <a:txBody>
                    <a:bodyPr/>
                    <a:lstStyle/>
                    <a:p>
                      <a:pPr marL="2794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1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어플리케이션 구현 및 디자인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2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자동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무빙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카메라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3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회원의 정보에 따라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어떤 식으로 다르게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운동계획을 제공할지 구상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4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어떤 종류의 운동을 넣을지 구상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5.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6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157">
                <a:tc>
                  <a:txBody>
                    <a:bodyPr/>
                    <a:lstStyle/>
                    <a:p>
                      <a:pPr marL="154940" marR="31750" lvl="0" indent="-15494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7.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서버와 안드로이드 통신 구현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8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아두이노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통신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685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9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 캠을 핸드폰 카메라로 바꿔서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구현해보기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10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최종점검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31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0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3192399" y="3028890"/>
            <a:ext cx="2759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dist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비교문화론</a:t>
            </a:r>
          </a:p>
          <a:p>
            <a:pPr algn="dist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과학적 바라보기와 과학을 바라보기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나무고딕 EB" panose="02020603020101020101" pitchFamily="18" charset="-127"/>
              <a:ea typeface="210 나무고딕 EB" panose="0202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4013499" y="4848807"/>
            <a:ext cx="232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dist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김수민 김은아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이시온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최유지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나무고딕 EB" panose="02020603020101020101" pitchFamily="18" charset="-127"/>
              <a:ea typeface="210 나무고딕 EB" panose="0202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4696" y="1852887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247242" y="2443263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68471" y="3323764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감사합니다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.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32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2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685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4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01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1250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2461" y="2749509"/>
            <a:ext cx="8479073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자신의 운동 자세가 맞는 자세인지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자신이 맞는 운동법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적절한 운동량으로 운동을 하는지 알기 힘들다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자신의 자세를 확인하기 힘들다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8495" y="1348968"/>
            <a:ext cx="6367007" cy="84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&lt; 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문제점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3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/ 32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3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1250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16325" y="748337"/>
            <a:ext cx="62994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핸드폰 앱을 통한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회원의 신체 정보에 맞는 운동법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운동량 제시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해당 운동 동영상 제공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자동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무빙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카메라를 이용한 간편한 내 자세 확인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올바른 자세와 내 자세를 비교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4035286" y="3616513"/>
            <a:ext cx="1061500" cy="9064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86063" y="4866713"/>
            <a:ext cx="155994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문제 해결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6 / 32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45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기능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02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7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0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4602338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초기화면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92360" y="1556396"/>
            <a:ext cx="1674589" cy="3091549"/>
            <a:chOff x="3692360" y="1169210"/>
            <a:chExt cx="1674589" cy="3091549"/>
          </a:xfrm>
        </p:grpSpPr>
        <p:sp>
          <p:nvSpPr>
            <p:cNvPr id="5" name="직사각형 4"/>
            <p:cNvSpPr/>
            <p:nvPr/>
          </p:nvSpPr>
          <p:spPr>
            <a:xfrm>
              <a:off x="3719079" y="1383957"/>
              <a:ext cx="1623156" cy="2561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360" y="1169210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668" b="14708"/>
            <a:stretch/>
          </p:blipFill>
          <p:spPr>
            <a:xfrm>
              <a:off x="3962058" y="1860646"/>
              <a:ext cx="1188867" cy="111998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025598" y="2928985"/>
              <a:ext cx="1008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회원가입</a:t>
              </a:r>
              <a:endParaRPr lang="ko-KR" altLang="en-US" sz="14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718292" y="5445216"/>
            <a:ext cx="593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어플리케이션에서 개인신체정보를 입력하여 회원가입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8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2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28375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초기화면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9079" y="1771143"/>
            <a:ext cx="1623156" cy="256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60" y="1556396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00598" y="2092405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회원정보관리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5857" y="2607270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운동계획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19381" y="3113897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운동 동영상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25312" y="3624643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자세 비교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2572" y="5445216"/>
            <a:ext cx="48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로그인 후 사용할 수 있는 메뉴 목록이 나타남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9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52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나눔바른펜" panose="020B0503000000000000" pitchFamily="50" charset="-127"/>
            <a:ea typeface="나눔바른펜" panose="020B05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1497</TotalTime>
  <Words>987</Words>
  <Application>Microsoft Office PowerPoint</Application>
  <PresentationFormat>화면 슬라이드 쇼(4:3)</PresentationFormat>
  <Paragraphs>224</Paragraphs>
  <Slides>32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나눔바른고딕</vt:lpstr>
      <vt:lpstr>-윤고딕320</vt:lpstr>
      <vt:lpstr>Calibri</vt:lpstr>
      <vt:lpstr>맑은 고딕</vt:lpstr>
      <vt:lpstr>Arial</vt:lpstr>
      <vt:lpstr>Calibri Light</vt:lpstr>
      <vt:lpstr>210 나무고딕 EB</vt:lpstr>
      <vt:lpstr>Wingdings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102</cp:revision>
  <dcterms:created xsi:type="dcterms:W3CDTF">2017-11-28T02:19:52Z</dcterms:created>
  <dcterms:modified xsi:type="dcterms:W3CDTF">2018-03-06T08:56:07Z</dcterms:modified>
  <cp:contentStatus/>
</cp:coreProperties>
</file>